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1" r:id="rId2"/>
    <p:sldId id="262" r:id="rId3"/>
    <p:sldId id="317" r:id="rId4"/>
    <p:sldId id="318" r:id="rId5"/>
    <p:sldId id="325" r:id="rId6"/>
    <p:sldId id="326" r:id="rId7"/>
    <p:sldId id="327" r:id="rId8"/>
    <p:sldId id="328" r:id="rId9"/>
    <p:sldId id="329" r:id="rId10"/>
    <p:sldId id="330" r:id="rId11"/>
    <p:sldId id="331" r:id="rId12"/>
    <p:sldId id="332" r:id="rId13"/>
    <p:sldId id="333" r:id="rId14"/>
    <p:sldId id="33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40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9/10/2017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9/10/2017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9/10/2017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9/10/2017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havo 4.</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3077502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00608" y="116305"/>
            <a:ext cx="8596668" cy="1320800"/>
          </a:xfrm>
        </p:spPr>
        <p:txBody>
          <a:bodyPr>
            <a:normAutofit/>
          </a:bodyPr>
          <a:lstStyle/>
          <a:p>
            <a:r>
              <a:rPr lang="nl-NL" dirty="0" smtClean="0"/>
              <a:t>Maak opgave 2.17 en 2.19</a:t>
            </a:r>
            <a:endParaRPr lang="nl-NL" dirty="0"/>
          </a:p>
        </p:txBody>
      </p:sp>
      <p:sp>
        <p:nvSpPr>
          <p:cNvPr id="3" name="Tijdelijke aanduiding voor inhoud 2"/>
          <p:cNvSpPr>
            <a:spLocks noGrp="1"/>
          </p:cNvSpPr>
          <p:nvPr>
            <p:ph idx="1"/>
          </p:nvPr>
        </p:nvSpPr>
        <p:spPr>
          <a:xfrm>
            <a:off x="677334" y="2160589"/>
            <a:ext cx="4785003" cy="3880773"/>
          </a:xfrm>
        </p:spPr>
        <p:txBody>
          <a:bodyPr>
            <a:normAutofit/>
          </a:bodyPr>
          <a:lstStyle/>
          <a:p>
            <a:r>
              <a:rPr lang="nl-NL" sz="2500" dirty="0" smtClean="0"/>
              <a:t>8 </a:t>
            </a:r>
            <a:r>
              <a:rPr lang="nl-NL" sz="2500" dirty="0" smtClean="0"/>
              <a:t>minuten de tijd, de eerste 3 minuten werk je zelfstandig.</a:t>
            </a:r>
          </a:p>
          <a:p>
            <a:r>
              <a:rPr lang="nl-NL" sz="2500" dirty="0" smtClean="0"/>
              <a:t>Eerder klaar? Kan je verder met opgave </a:t>
            </a:r>
            <a:r>
              <a:rPr lang="nl-NL" sz="2500" dirty="0" smtClean="0"/>
              <a:t>2.17 en 2.18</a:t>
            </a:r>
            <a:endParaRPr lang="nl-NL" sz="2500" dirty="0" smtClean="0"/>
          </a:p>
          <a:p>
            <a:r>
              <a:rPr lang="nl-NL" sz="2500" dirty="0" smtClean="0"/>
              <a:t>Kom je er niet uit, lees de tussengelegen stukken theorie of stel een vraag.</a:t>
            </a:r>
            <a:endParaRPr lang="nl-NL" sz="2500" dirty="0"/>
          </a:p>
        </p:txBody>
      </p:sp>
      <p:sp>
        <p:nvSpPr>
          <p:cNvPr id="9" name="Ovaal 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0" name="Ovaal 9"/>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11" name="Ovaal 10"/>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12" name="Ovaal 11"/>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13" name="Ovaal 1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14" name="Ovaal 13"/>
          <p:cNvSpPr/>
          <p:nvPr/>
        </p:nvSpPr>
        <p:spPr>
          <a:xfrm>
            <a:off x="5767194"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5" name="Ovaal 14"/>
          <p:cNvSpPr/>
          <p:nvPr/>
        </p:nvSpPr>
        <p:spPr>
          <a:xfrm>
            <a:off x="5767193"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6" name="Ovaal 15"/>
          <p:cNvSpPr/>
          <p:nvPr/>
        </p:nvSpPr>
        <p:spPr>
          <a:xfrm>
            <a:off x="5767193" y="195922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Tree>
    <p:extLst>
      <p:ext uri="{BB962C8B-B14F-4D97-AF65-F5344CB8AC3E}">
        <p14:creationId xmlns:p14="http://schemas.microsoft.com/office/powerpoint/2010/main" val="2791901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59000"/>
                                        <p:tgtEl>
                                          <p:spTgt spid="9"/>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heel(1)">
                                      <p:cBhvr>
                                        <p:cTn id="11" dur="59000"/>
                                        <p:tgtEl>
                                          <p:spTgt spid="10"/>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heel(1)">
                                      <p:cBhvr>
                                        <p:cTn id="15" dur="59000"/>
                                        <p:tgtEl>
                                          <p:spTgt spid="11"/>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heel(1)">
                                      <p:cBhvr>
                                        <p:cTn id="19" dur="59000"/>
                                        <p:tgtEl>
                                          <p:spTgt spid="12"/>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heel(1)">
                                      <p:cBhvr>
                                        <p:cTn id="23" dur="59000"/>
                                        <p:tgtEl>
                                          <p:spTgt spid="13"/>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heel(1)">
                                      <p:cBhvr>
                                        <p:cTn id="27" dur="59000"/>
                                        <p:tgtEl>
                                          <p:spTgt spid="14"/>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heel(1)">
                                      <p:cBhvr>
                                        <p:cTn id="31" dur="59000"/>
                                        <p:tgtEl>
                                          <p:spTgt spid="15"/>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heel(1)">
                                      <p:cBhvr>
                                        <p:cTn id="35" dur="59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1211"/>
          <a:stretch/>
        </p:blipFill>
        <p:spPr>
          <a:xfrm>
            <a:off x="0" y="0"/>
            <a:ext cx="12192000" cy="529389"/>
          </a:xfrm>
          <a:prstGeom prst="rect">
            <a:avLst/>
          </a:prstGeom>
        </p:spPr>
      </p:pic>
      <p:pic>
        <p:nvPicPr>
          <p:cNvPr id="5" name="Afbeelding 4"/>
          <p:cNvPicPr>
            <a:picLocks noChangeAspect="1"/>
          </p:cNvPicPr>
          <p:nvPr/>
        </p:nvPicPr>
        <p:blipFill rotWithShape="1">
          <a:blip r:embed="rId2"/>
          <a:srcRect b="75831"/>
          <a:stretch/>
        </p:blipFill>
        <p:spPr>
          <a:xfrm>
            <a:off x="0" y="0"/>
            <a:ext cx="12192000" cy="1455821"/>
          </a:xfrm>
          <a:prstGeom prst="rect">
            <a:avLst/>
          </a:prstGeom>
        </p:spPr>
      </p:pic>
      <p:pic>
        <p:nvPicPr>
          <p:cNvPr id="6" name="Afbeelding 5"/>
          <p:cNvPicPr>
            <a:picLocks noChangeAspect="1"/>
          </p:cNvPicPr>
          <p:nvPr/>
        </p:nvPicPr>
        <p:blipFill rotWithShape="1">
          <a:blip r:embed="rId2"/>
          <a:srcRect b="66442"/>
          <a:stretch/>
        </p:blipFill>
        <p:spPr>
          <a:xfrm>
            <a:off x="0" y="0"/>
            <a:ext cx="12192000" cy="2021305"/>
          </a:xfrm>
          <a:prstGeom prst="rect">
            <a:avLst/>
          </a:prstGeom>
        </p:spPr>
      </p:pic>
      <p:pic>
        <p:nvPicPr>
          <p:cNvPr id="7" name="Afbeelding 6"/>
          <p:cNvPicPr>
            <a:picLocks noChangeAspect="1"/>
          </p:cNvPicPr>
          <p:nvPr/>
        </p:nvPicPr>
        <p:blipFill rotWithShape="1">
          <a:blip r:embed="rId2"/>
          <a:srcRect b="41475"/>
          <a:stretch/>
        </p:blipFill>
        <p:spPr>
          <a:xfrm>
            <a:off x="0" y="0"/>
            <a:ext cx="12192000" cy="3525253"/>
          </a:xfrm>
          <a:prstGeom prst="rect">
            <a:avLst/>
          </a:prstGeom>
        </p:spPr>
      </p:pic>
      <p:pic>
        <p:nvPicPr>
          <p:cNvPr id="8" name="Afbeelding 7"/>
          <p:cNvPicPr>
            <a:picLocks noChangeAspect="1"/>
          </p:cNvPicPr>
          <p:nvPr/>
        </p:nvPicPr>
        <p:blipFill rotWithShape="1">
          <a:blip r:embed="rId2"/>
          <a:srcRect b="21500"/>
          <a:stretch/>
        </p:blipFill>
        <p:spPr>
          <a:xfrm>
            <a:off x="0" y="0"/>
            <a:ext cx="12192000" cy="4728411"/>
          </a:xfrm>
          <a:prstGeom prst="rect">
            <a:avLst/>
          </a:prstGeom>
        </p:spPr>
      </p:pic>
      <p:pic>
        <p:nvPicPr>
          <p:cNvPr id="9" name="Afbeelding 8"/>
          <p:cNvPicPr>
            <a:picLocks noChangeAspect="1"/>
          </p:cNvPicPr>
          <p:nvPr/>
        </p:nvPicPr>
        <p:blipFill>
          <a:blip r:embed="rId2"/>
          <a:stretch>
            <a:fillRect/>
          </a:stretch>
        </p:blipFill>
        <p:spPr>
          <a:xfrm>
            <a:off x="0" y="0"/>
            <a:ext cx="12192000" cy="6023429"/>
          </a:xfrm>
          <a:prstGeom prst="rect">
            <a:avLst/>
          </a:prstGeom>
        </p:spPr>
      </p:pic>
    </p:spTree>
    <p:extLst>
      <p:ext uri="{BB962C8B-B14F-4D97-AF65-F5344CB8AC3E}">
        <p14:creationId xmlns:p14="http://schemas.microsoft.com/office/powerpoint/2010/main" val="3682285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00608" y="116305"/>
            <a:ext cx="8596668" cy="1320800"/>
          </a:xfrm>
        </p:spPr>
        <p:txBody>
          <a:bodyPr>
            <a:normAutofit/>
          </a:bodyPr>
          <a:lstStyle/>
          <a:p>
            <a:r>
              <a:rPr lang="nl-NL" dirty="0" smtClean="0"/>
              <a:t>Lees paragraaf 2.4 en maak opgave 2.20 t/m 2.22</a:t>
            </a:r>
            <a:endParaRPr lang="nl-NL" dirty="0"/>
          </a:p>
        </p:txBody>
      </p:sp>
      <p:sp>
        <p:nvSpPr>
          <p:cNvPr id="3" name="Tijdelijke aanduiding voor inhoud 2"/>
          <p:cNvSpPr>
            <a:spLocks noGrp="1"/>
          </p:cNvSpPr>
          <p:nvPr>
            <p:ph idx="1"/>
          </p:nvPr>
        </p:nvSpPr>
        <p:spPr>
          <a:xfrm>
            <a:off x="677334" y="2160589"/>
            <a:ext cx="4785003" cy="3880773"/>
          </a:xfrm>
        </p:spPr>
        <p:txBody>
          <a:bodyPr>
            <a:normAutofit/>
          </a:bodyPr>
          <a:lstStyle/>
          <a:p>
            <a:r>
              <a:rPr lang="nl-NL" sz="2500" dirty="0" smtClean="0"/>
              <a:t>12</a:t>
            </a:r>
            <a:r>
              <a:rPr lang="nl-NL" sz="2500" dirty="0" smtClean="0"/>
              <a:t> </a:t>
            </a:r>
            <a:r>
              <a:rPr lang="nl-NL" sz="2500" dirty="0" smtClean="0"/>
              <a:t>minuten de tijd, de eerste 3 minuten werk je zelfstandig.</a:t>
            </a:r>
          </a:p>
          <a:p>
            <a:r>
              <a:rPr lang="nl-NL" sz="2500" dirty="0" smtClean="0"/>
              <a:t>Eerder klaar? Kan je verder met opgave </a:t>
            </a:r>
            <a:r>
              <a:rPr lang="nl-NL" sz="2500" dirty="0" smtClean="0"/>
              <a:t>2.17 en 2.18</a:t>
            </a:r>
            <a:endParaRPr lang="nl-NL" sz="2500" dirty="0" smtClean="0"/>
          </a:p>
          <a:p>
            <a:r>
              <a:rPr lang="nl-NL" sz="2500" dirty="0" smtClean="0"/>
              <a:t>Kom je er niet uit, lees de tussengelegen stukken theorie of stel een vraag.</a:t>
            </a:r>
            <a:endParaRPr lang="nl-NL" sz="2500" dirty="0"/>
          </a:p>
        </p:txBody>
      </p:sp>
      <p:sp>
        <p:nvSpPr>
          <p:cNvPr id="9" name="Ovaal 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0" name="Ovaal 9"/>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11" name="Ovaal 10"/>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12" name="Ovaal 11"/>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13" name="Ovaal 1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14" name="Ovaal 13"/>
          <p:cNvSpPr/>
          <p:nvPr/>
        </p:nvSpPr>
        <p:spPr>
          <a:xfrm>
            <a:off x="5767194"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5" name="Ovaal 14"/>
          <p:cNvSpPr/>
          <p:nvPr/>
        </p:nvSpPr>
        <p:spPr>
          <a:xfrm>
            <a:off x="5767193"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6" name="Ovaal 15"/>
          <p:cNvSpPr/>
          <p:nvPr/>
        </p:nvSpPr>
        <p:spPr>
          <a:xfrm>
            <a:off x="5767193" y="195922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7" name="Ovaal 16"/>
          <p:cNvSpPr/>
          <p:nvPr/>
        </p:nvSpPr>
        <p:spPr>
          <a:xfrm>
            <a:off x="5767192" y="195921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90" y="195921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89" y="19591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0" name="Ovaal 19"/>
          <p:cNvSpPr/>
          <p:nvPr/>
        </p:nvSpPr>
        <p:spPr>
          <a:xfrm>
            <a:off x="5767189" y="19591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714397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59000"/>
                                        <p:tgtEl>
                                          <p:spTgt spid="9"/>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heel(1)">
                                      <p:cBhvr>
                                        <p:cTn id="11" dur="59000"/>
                                        <p:tgtEl>
                                          <p:spTgt spid="10"/>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heel(1)">
                                      <p:cBhvr>
                                        <p:cTn id="15" dur="59000"/>
                                        <p:tgtEl>
                                          <p:spTgt spid="11"/>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heel(1)">
                                      <p:cBhvr>
                                        <p:cTn id="19" dur="59000"/>
                                        <p:tgtEl>
                                          <p:spTgt spid="12"/>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heel(1)">
                                      <p:cBhvr>
                                        <p:cTn id="23" dur="59000"/>
                                        <p:tgtEl>
                                          <p:spTgt spid="13"/>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heel(1)">
                                      <p:cBhvr>
                                        <p:cTn id="27" dur="59000"/>
                                        <p:tgtEl>
                                          <p:spTgt spid="14"/>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heel(1)">
                                      <p:cBhvr>
                                        <p:cTn id="31" dur="59000"/>
                                        <p:tgtEl>
                                          <p:spTgt spid="15"/>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heel(1)">
                                      <p:cBhvr>
                                        <p:cTn id="35" dur="59000"/>
                                        <p:tgtEl>
                                          <p:spTgt spid="16"/>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heel(1)">
                                      <p:cBhvr>
                                        <p:cTn id="39" dur="59000"/>
                                        <p:tgtEl>
                                          <p:spTgt spid="17"/>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wheel(1)">
                                      <p:cBhvr>
                                        <p:cTn id="43" dur="59000"/>
                                        <p:tgtEl>
                                          <p:spTgt spid="18"/>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wheel(1)">
                                      <p:cBhvr>
                                        <p:cTn id="47" dur="59000"/>
                                        <p:tgtEl>
                                          <p:spTgt spid="19"/>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wheel(1)">
                                      <p:cBhvr>
                                        <p:cTn id="51" dur="59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2268"/>
          <a:stretch/>
        </p:blipFill>
        <p:spPr>
          <a:xfrm>
            <a:off x="0" y="0"/>
            <a:ext cx="12192000" cy="2033337"/>
          </a:xfrm>
          <a:prstGeom prst="rect">
            <a:avLst/>
          </a:prstGeom>
        </p:spPr>
      </p:pic>
      <p:pic>
        <p:nvPicPr>
          <p:cNvPr id="5" name="Afbeelding 4"/>
          <p:cNvPicPr>
            <a:picLocks noChangeAspect="1"/>
          </p:cNvPicPr>
          <p:nvPr/>
        </p:nvPicPr>
        <p:blipFill rotWithShape="1">
          <a:blip r:embed="rId2"/>
          <a:srcRect b="54230"/>
          <a:stretch/>
        </p:blipFill>
        <p:spPr>
          <a:xfrm>
            <a:off x="0" y="0"/>
            <a:ext cx="12192000" cy="2466474"/>
          </a:xfrm>
          <a:prstGeom prst="rect">
            <a:avLst/>
          </a:prstGeom>
        </p:spPr>
      </p:pic>
      <p:pic>
        <p:nvPicPr>
          <p:cNvPr id="6" name="Afbeelding 5"/>
          <p:cNvPicPr>
            <a:picLocks noChangeAspect="1"/>
          </p:cNvPicPr>
          <p:nvPr/>
        </p:nvPicPr>
        <p:blipFill rotWithShape="1">
          <a:blip r:embed="rId2"/>
          <a:srcRect b="41727"/>
          <a:stretch/>
        </p:blipFill>
        <p:spPr>
          <a:xfrm>
            <a:off x="0" y="0"/>
            <a:ext cx="12192000" cy="3140242"/>
          </a:xfrm>
          <a:prstGeom prst="rect">
            <a:avLst/>
          </a:prstGeom>
        </p:spPr>
      </p:pic>
      <p:pic>
        <p:nvPicPr>
          <p:cNvPr id="7" name="Afbeelding 6"/>
          <p:cNvPicPr>
            <a:picLocks noChangeAspect="1"/>
          </p:cNvPicPr>
          <p:nvPr/>
        </p:nvPicPr>
        <p:blipFill rotWithShape="1">
          <a:blip r:embed="rId2"/>
          <a:srcRect l="-99" t="-893" r="99" b="23865"/>
          <a:stretch/>
        </p:blipFill>
        <p:spPr>
          <a:xfrm>
            <a:off x="0" y="0"/>
            <a:ext cx="12192000" cy="4150895"/>
          </a:xfrm>
          <a:prstGeom prst="rect">
            <a:avLst/>
          </a:prstGeom>
        </p:spPr>
      </p:pic>
      <p:pic>
        <p:nvPicPr>
          <p:cNvPr id="8" name="Afbeelding 7"/>
          <p:cNvPicPr>
            <a:picLocks noChangeAspect="1"/>
          </p:cNvPicPr>
          <p:nvPr/>
        </p:nvPicPr>
        <p:blipFill>
          <a:blip r:embed="rId2"/>
          <a:stretch>
            <a:fillRect/>
          </a:stretch>
        </p:blipFill>
        <p:spPr>
          <a:xfrm>
            <a:off x="0" y="0"/>
            <a:ext cx="12192000" cy="5388864"/>
          </a:xfrm>
          <a:prstGeom prst="rect">
            <a:avLst/>
          </a:prstGeom>
        </p:spPr>
      </p:pic>
    </p:spTree>
    <p:extLst>
      <p:ext uri="{BB962C8B-B14F-4D97-AF65-F5344CB8AC3E}">
        <p14:creationId xmlns:p14="http://schemas.microsoft.com/office/powerpoint/2010/main" val="1326347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Recap</a:t>
            </a:r>
            <a:r>
              <a:rPr lang="nl-NL" dirty="0" smtClean="0"/>
              <a:t>:</a:t>
            </a:r>
            <a:endParaRPr lang="nl-NL" dirty="0"/>
          </a:p>
        </p:txBody>
      </p:sp>
      <p:sp>
        <p:nvSpPr>
          <p:cNvPr id="3" name="Tijdelijke aanduiding voor inhoud 2"/>
          <p:cNvSpPr>
            <a:spLocks noGrp="1"/>
          </p:cNvSpPr>
          <p:nvPr>
            <p:ph idx="1"/>
          </p:nvPr>
        </p:nvSpPr>
        <p:spPr>
          <a:xfrm>
            <a:off x="589547" y="1275347"/>
            <a:ext cx="8684455" cy="4766015"/>
          </a:xfrm>
        </p:spPr>
        <p:txBody>
          <a:bodyPr>
            <a:noAutofit/>
          </a:bodyPr>
          <a:lstStyle/>
          <a:p>
            <a:r>
              <a:rPr lang="nl-NL" sz="2500" dirty="0" smtClean="0"/>
              <a:t>Vooral het vertrouwen van een consument is belangrijk om een bank overeind te houden.</a:t>
            </a:r>
          </a:p>
          <a:p>
            <a:r>
              <a:rPr lang="nl-NL" sz="2500" dirty="0" smtClean="0"/>
              <a:t>Als iedereen ze geld in 1x opneemt hebben de banken te weinig geld op voorraad en komen ze in de problemen.</a:t>
            </a:r>
          </a:p>
          <a:p>
            <a:r>
              <a:rPr lang="nl-NL" sz="2500" dirty="0" smtClean="0"/>
              <a:t>Als iedereen vertrouwen houdt en ze geld op de bankrekening laat staan ontstaan er geen problemen.</a:t>
            </a:r>
          </a:p>
          <a:p>
            <a:r>
              <a:rPr lang="nl-NL" sz="2500" dirty="0" smtClean="0"/>
              <a:t>Om bankencrisis te voorkomen moet er gelet worden op dat banken niet te makkelijk geld uit lenen. Mogelijke oplossingen:</a:t>
            </a:r>
          </a:p>
          <a:p>
            <a:r>
              <a:rPr lang="nl-NL" sz="2500" dirty="0" smtClean="0"/>
              <a:t>Strenger toezicht, strenge voorwaarde voor lenen, hoger liqiditeitspercentage eisen.</a:t>
            </a:r>
            <a:endParaRPr lang="nl-NL" sz="2500" dirty="0"/>
          </a:p>
        </p:txBody>
      </p:sp>
    </p:spTree>
    <p:extLst>
      <p:ext uri="{BB962C8B-B14F-4D97-AF65-F5344CB8AC3E}">
        <p14:creationId xmlns:p14="http://schemas.microsoft.com/office/powerpoint/2010/main" val="1029753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p:txBody>
          <a:bodyPr>
            <a:normAutofit/>
          </a:bodyPr>
          <a:lstStyle/>
          <a:p>
            <a:r>
              <a:rPr lang="nl-NL" sz="2500" dirty="0" smtClean="0"/>
              <a:t>Korte terugblik vorige </a:t>
            </a:r>
            <a:r>
              <a:rPr lang="nl-NL" sz="2500" dirty="0" smtClean="0"/>
              <a:t>les</a:t>
            </a:r>
          </a:p>
          <a:p>
            <a:r>
              <a:rPr lang="nl-NL" sz="2500" dirty="0" smtClean="0"/>
              <a:t>Opgave 2.23 nabespreken.</a:t>
            </a:r>
            <a:endParaRPr lang="nl-NL" sz="2500" dirty="0" smtClean="0"/>
          </a:p>
          <a:p>
            <a:r>
              <a:rPr lang="nl-NL" sz="2500" dirty="0" smtClean="0"/>
              <a:t>Opgave 2.14 t/m 2.22 vergroten van de geldhoeveelheid.</a:t>
            </a:r>
          </a:p>
          <a:p>
            <a:r>
              <a:rPr lang="nl-NL" sz="2500" dirty="0" smtClean="0"/>
              <a:t>Let op! Neem voor volgende les, de lesbrief vervoer mee, daar gaan we mee starten.</a:t>
            </a:r>
            <a:endParaRPr lang="nl-NL" sz="2500" dirty="0"/>
          </a:p>
        </p:txBody>
      </p:sp>
    </p:spTree>
    <p:extLst>
      <p:ext uri="{BB962C8B-B14F-4D97-AF65-F5344CB8AC3E}">
        <p14:creationId xmlns:p14="http://schemas.microsoft.com/office/powerpoint/2010/main" val="25983422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0"/>
            <a:ext cx="8596668" cy="1930400"/>
          </a:xfrm>
        </p:spPr>
        <p:txBody>
          <a:bodyPr/>
          <a:lstStyle/>
          <a:p>
            <a:r>
              <a:rPr lang="nl-NL" dirty="0" smtClean="0"/>
              <a:t>Comparatieve kostenvoordeel</a:t>
            </a:r>
            <a:br>
              <a:rPr lang="nl-NL" dirty="0" smtClean="0"/>
            </a:br>
            <a:endParaRPr lang="nl-NL" dirty="0"/>
          </a:p>
        </p:txBody>
      </p:sp>
      <p:sp>
        <p:nvSpPr>
          <p:cNvPr id="3" name="Tijdelijke aanduiding voor inhoud 2"/>
          <p:cNvSpPr>
            <a:spLocks noGrp="1"/>
          </p:cNvSpPr>
          <p:nvPr>
            <p:ph idx="1"/>
          </p:nvPr>
        </p:nvSpPr>
        <p:spPr>
          <a:xfrm>
            <a:off x="677333" y="553453"/>
            <a:ext cx="9513413" cy="5487909"/>
          </a:xfrm>
        </p:spPr>
        <p:txBody>
          <a:bodyPr>
            <a:noAutofit/>
          </a:bodyPr>
          <a:lstStyle/>
          <a:p>
            <a:r>
              <a:rPr lang="nl-NL" sz="2300" dirty="0" smtClean="0"/>
              <a:t>We maken onderscheid tussen 2 soorten kostenvoordelen.</a:t>
            </a:r>
          </a:p>
          <a:p>
            <a:r>
              <a:rPr lang="nl-NL" sz="2300" dirty="0" smtClean="0"/>
              <a:t>Absolute en comparatieve voordelen.</a:t>
            </a:r>
          </a:p>
          <a:p>
            <a:r>
              <a:rPr lang="nl-NL" sz="2300" dirty="0" smtClean="0"/>
              <a:t>Stel je kan je huiswerk in 10 uur maken, terwijl je buurman er 15 uur voor nodig heeft.</a:t>
            </a:r>
          </a:p>
          <a:p>
            <a:r>
              <a:rPr lang="nl-NL" sz="2300" dirty="0" smtClean="0"/>
              <a:t>In absolute zin ben jij beter in het maken van huiswerk.</a:t>
            </a:r>
          </a:p>
          <a:p>
            <a:r>
              <a:rPr lang="nl-NL" sz="2300" dirty="0" smtClean="0"/>
              <a:t>Daarentegen het zou ook kunnen dat je beter bent in het leren voor toetsen.</a:t>
            </a:r>
          </a:p>
          <a:p>
            <a:r>
              <a:rPr lang="nl-NL" sz="2300" dirty="0" smtClean="0"/>
              <a:t>Jij hebt 5 uur nodig om een toets voor te bereiden, terwijl je buurman er 10 uur oor nodig heeft.</a:t>
            </a:r>
          </a:p>
          <a:p>
            <a:r>
              <a:rPr lang="nl-NL" sz="2300" dirty="0" smtClean="0"/>
              <a:t>In beide gevallen heb je een absoluut voordeel.</a:t>
            </a:r>
          </a:p>
          <a:p>
            <a:r>
              <a:rPr lang="nl-NL" sz="2300" dirty="0" smtClean="0"/>
              <a:t>Daarentegen als we ze met elkaar vergelijken ben jij 2x zo snel in het voorbereiden van toetsen, terwijl je maar 1.5x zo snel bent in het maken van huiswerk. Je hebt dan een comparatief voordeel in het voorbereiden van toetsen, terwijl je buurman een comparatief voordeel heeft in het maken van huiswerk.</a:t>
            </a:r>
          </a:p>
          <a:p>
            <a:endParaRPr lang="nl-NL" sz="2300" dirty="0" smtClean="0"/>
          </a:p>
          <a:p>
            <a:endParaRPr lang="nl-NL" sz="2300" dirty="0"/>
          </a:p>
        </p:txBody>
      </p:sp>
    </p:spTree>
    <p:extLst>
      <p:ext uri="{BB962C8B-B14F-4D97-AF65-F5344CB8AC3E}">
        <p14:creationId xmlns:p14="http://schemas.microsoft.com/office/powerpoint/2010/main" val="2352535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409074"/>
            <a:ext cx="8596668" cy="1521326"/>
          </a:xfrm>
        </p:spPr>
        <p:txBody>
          <a:bodyPr/>
          <a:lstStyle/>
          <a:p>
            <a:r>
              <a:rPr lang="nl-NL" dirty="0" smtClean="0"/>
              <a:t>hoe zien we dit. </a:t>
            </a:r>
            <a:br>
              <a:rPr lang="nl-NL" dirty="0" smtClean="0"/>
            </a:br>
            <a:endParaRPr lang="nl-NL" dirty="0"/>
          </a:p>
        </p:txBody>
      </p:sp>
      <p:sp>
        <p:nvSpPr>
          <p:cNvPr id="3" name="Tijdelijke aanduiding voor inhoud 2"/>
          <p:cNvSpPr>
            <a:spLocks noGrp="1"/>
          </p:cNvSpPr>
          <p:nvPr>
            <p:ph idx="1"/>
          </p:nvPr>
        </p:nvSpPr>
        <p:spPr>
          <a:xfrm>
            <a:off x="677334" y="1503947"/>
            <a:ext cx="8596668" cy="4537415"/>
          </a:xfrm>
        </p:spPr>
        <p:txBody>
          <a:bodyPr>
            <a:normAutofit lnSpcReduction="10000"/>
          </a:bodyPr>
          <a:lstStyle/>
          <a:p>
            <a:r>
              <a:rPr lang="nl-NL" sz="2500" b="1" dirty="0" smtClean="0"/>
              <a:t>JIJ: HW 10 uur, Toets 5, buurman: HW 15, toets 10. </a:t>
            </a:r>
          </a:p>
          <a:p>
            <a:r>
              <a:rPr lang="nl-NL" sz="2500" dirty="0" smtClean="0"/>
              <a:t>In de tijd dat jij 1x HW maakt, had je ook </a:t>
            </a:r>
            <a:r>
              <a:rPr lang="nl-NL" sz="2500" dirty="0" smtClean="0">
                <a:solidFill>
                  <a:srgbClr val="00B050"/>
                </a:solidFill>
              </a:rPr>
              <a:t>2x</a:t>
            </a:r>
            <a:r>
              <a:rPr lang="nl-NL" sz="2500" dirty="0" smtClean="0"/>
              <a:t> toetsen kunnen voorbereiden.</a:t>
            </a:r>
          </a:p>
          <a:p>
            <a:r>
              <a:rPr lang="nl-NL" sz="2500" dirty="0" smtClean="0"/>
              <a:t>In de tijd dat jij 1x een toets voorbereid, had je ook </a:t>
            </a:r>
            <a:r>
              <a:rPr lang="nl-NL" sz="2500" dirty="0" smtClean="0">
                <a:solidFill>
                  <a:srgbClr val="FF0000"/>
                </a:solidFill>
              </a:rPr>
              <a:t>0,5x</a:t>
            </a:r>
            <a:r>
              <a:rPr lang="nl-NL" sz="2500" dirty="0" smtClean="0"/>
              <a:t> HW kunnen maken.</a:t>
            </a:r>
          </a:p>
          <a:p>
            <a:r>
              <a:rPr lang="nl-NL" sz="2500" dirty="0" smtClean="0"/>
              <a:t>In de tijd dat je buurman 1x HW maakt, had je buurman </a:t>
            </a:r>
            <a:r>
              <a:rPr lang="nl-NL" sz="2500" dirty="0" smtClean="0">
                <a:solidFill>
                  <a:srgbClr val="FF0000"/>
                </a:solidFill>
              </a:rPr>
              <a:t>1,5x</a:t>
            </a:r>
            <a:r>
              <a:rPr lang="nl-NL" sz="2500" dirty="0" smtClean="0"/>
              <a:t> een toets kunnen voorbereiden.</a:t>
            </a:r>
          </a:p>
          <a:p>
            <a:r>
              <a:rPr lang="nl-NL" sz="2500" dirty="0" smtClean="0"/>
              <a:t>In de tijd dat je buurman 1x een toets voorbereid, had hij ook </a:t>
            </a:r>
            <a:r>
              <a:rPr lang="nl-NL" sz="2500" dirty="0" smtClean="0">
                <a:solidFill>
                  <a:srgbClr val="00B050"/>
                </a:solidFill>
              </a:rPr>
              <a:t>0.66x</a:t>
            </a:r>
            <a:r>
              <a:rPr lang="nl-NL" sz="2500" dirty="0" smtClean="0"/>
              <a:t> HW kunnen maken.</a:t>
            </a:r>
          </a:p>
          <a:p>
            <a:r>
              <a:rPr lang="nl-NL" sz="2500" dirty="0" smtClean="0"/>
              <a:t>Jij bent relatief beter in het voorbereiden van toetsen, je buurman is relatief beter in het maken van HW.</a:t>
            </a:r>
            <a:endParaRPr lang="nl-NL" sz="2500" dirty="0"/>
          </a:p>
        </p:txBody>
      </p:sp>
    </p:spTree>
    <p:extLst>
      <p:ext uri="{BB962C8B-B14F-4D97-AF65-F5344CB8AC3E}">
        <p14:creationId xmlns:p14="http://schemas.microsoft.com/office/powerpoint/2010/main" val="1272910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1219"/>
          <a:stretch/>
        </p:blipFill>
        <p:spPr>
          <a:xfrm>
            <a:off x="0" y="0"/>
            <a:ext cx="12192000" cy="938464"/>
          </a:xfrm>
          <a:prstGeom prst="rect">
            <a:avLst/>
          </a:prstGeom>
        </p:spPr>
      </p:pic>
      <p:pic>
        <p:nvPicPr>
          <p:cNvPr id="5" name="Afbeelding 4"/>
          <p:cNvPicPr>
            <a:picLocks noChangeAspect="1"/>
          </p:cNvPicPr>
          <p:nvPr/>
        </p:nvPicPr>
        <p:blipFill rotWithShape="1">
          <a:blip r:embed="rId2"/>
          <a:srcRect b="48341"/>
          <a:stretch/>
        </p:blipFill>
        <p:spPr>
          <a:xfrm>
            <a:off x="0" y="0"/>
            <a:ext cx="12192000" cy="1684422"/>
          </a:xfrm>
          <a:prstGeom prst="rect">
            <a:avLst/>
          </a:prstGeom>
        </p:spPr>
      </p:pic>
      <p:pic>
        <p:nvPicPr>
          <p:cNvPr id="6" name="Afbeelding 5"/>
          <p:cNvPicPr>
            <a:picLocks noChangeAspect="1"/>
          </p:cNvPicPr>
          <p:nvPr/>
        </p:nvPicPr>
        <p:blipFill rotWithShape="1">
          <a:blip r:embed="rId2"/>
          <a:srcRect b="35426"/>
          <a:stretch/>
        </p:blipFill>
        <p:spPr>
          <a:xfrm>
            <a:off x="0" y="-1"/>
            <a:ext cx="12192000" cy="2105527"/>
          </a:xfrm>
          <a:prstGeom prst="rect">
            <a:avLst/>
          </a:prstGeom>
        </p:spPr>
      </p:pic>
      <p:pic>
        <p:nvPicPr>
          <p:cNvPr id="7" name="Afbeelding 6"/>
          <p:cNvPicPr>
            <a:picLocks noChangeAspect="1"/>
          </p:cNvPicPr>
          <p:nvPr/>
        </p:nvPicPr>
        <p:blipFill rotWithShape="1">
          <a:blip r:embed="rId2"/>
          <a:srcRect b="24725"/>
          <a:stretch/>
        </p:blipFill>
        <p:spPr>
          <a:xfrm>
            <a:off x="0" y="-1"/>
            <a:ext cx="12192000" cy="2454443"/>
          </a:xfrm>
          <a:prstGeom prst="rect">
            <a:avLst/>
          </a:prstGeom>
        </p:spPr>
      </p:pic>
      <p:pic>
        <p:nvPicPr>
          <p:cNvPr id="8" name="Afbeelding 7"/>
          <p:cNvPicPr>
            <a:picLocks noChangeAspect="1"/>
          </p:cNvPicPr>
          <p:nvPr/>
        </p:nvPicPr>
        <p:blipFill rotWithShape="1">
          <a:blip r:embed="rId2"/>
          <a:srcRect b="12549"/>
          <a:stretch/>
        </p:blipFill>
        <p:spPr>
          <a:xfrm>
            <a:off x="0" y="-1"/>
            <a:ext cx="12192000" cy="2851485"/>
          </a:xfrm>
          <a:prstGeom prst="rect">
            <a:avLst/>
          </a:prstGeom>
        </p:spPr>
      </p:pic>
      <p:pic>
        <p:nvPicPr>
          <p:cNvPr id="9" name="Afbeelding 8"/>
          <p:cNvPicPr>
            <a:picLocks noChangeAspect="1"/>
          </p:cNvPicPr>
          <p:nvPr/>
        </p:nvPicPr>
        <p:blipFill>
          <a:blip r:embed="rId2"/>
          <a:stretch>
            <a:fillRect/>
          </a:stretch>
        </p:blipFill>
        <p:spPr>
          <a:xfrm>
            <a:off x="0" y="-1"/>
            <a:ext cx="12192000" cy="3260651"/>
          </a:xfrm>
          <a:prstGeom prst="rect">
            <a:avLst/>
          </a:prstGeom>
        </p:spPr>
      </p:pic>
      <p:pic>
        <p:nvPicPr>
          <p:cNvPr id="10" name="Afbeelding 9"/>
          <p:cNvPicPr>
            <a:picLocks noChangeAspect="1"/>
          </p:cNvPicPr>
          <p:nvPr/>
        </p:nvPicPr>
        <p:blipFill rotWithShape="1">
          <a:blip r:embed="rId3"/>
          <a:srcRect b="87082"/>
          <a:stretch/>
        </p:blipFill>
        <p:spPr>
          <a:xfrm>
            <a:off x="0" y="3259010"/>
            <a:ext cx="12192000" cy="398590"/>
          </a:xfrm>
          <a:prstGeom prst="rect">
            <a:avLst/>
          </a:prstGeom>
        </p:spPr>
      </p:pic>
      <p:pic>
        <p:nvPicPr>
          <p:cNvPr id="11" name="Afbeelding 10"/>
          <p:cNvPicPr>
            <a:picLocks noChangeAspect="1"/>
          </p:cNvPicPr>
          <p:nvPr/>
        </p:nvPicPr>
        <p:blipFill rotWithShape="1">
          <a:blip r:embed="rId3"/>
          <a:srcRect r="132" b="74605"/>
          <a:stretch/>
        </p:blipFill>
        <p:spPr>
          <a:xfrm>
            <a:off x="0" y="3259010"/>
            <a:ext cx="12175958" cy="783601"/>
          </a:xfrm>
          <a:prstGeom prst="rect">
            <a:avLst/>
          </a:prstGeom>
        </p:spPr>
      </p:pic>
      <p:pic>
        <p:nvPicPr>
          <p:cNvPr id="12" name="Afbeelding 11"/>
          <p:cNvPicPr>
            <a:picLocks noChangeAspect="1"/>
          </p:cNvPicPr>
          <p:nvPr/>
        </p:nvPicPr>
        <p:blipFill rotWithShape="1">
          <a:blip r:embed="rId3"/>
          <a:srcRect b="46920"/>
          <a:stretch/>
        </p:blipFill>
        <p:spPr>
          <a:xfrm>
            <a:off x="0" y="3259010"/>
            <a:ext cx="12192000" cy="1637843"/>
          </a:xfrm>
          <a:prstGeom prst="rect">
            <a:avLst/>
          </a:prstGeom>
        </p:spPr>
      </p:pic>
      <p:pic>
        <p:nvPicPr>
          <p:cNvPr id="13" name="Afbeelding 12"/>
          <p:cNvPicPr>
            <a:picLocks noChangeAspect="1"/>
          </p:cNvPicPr>
          <p:nvPr/>
        </p:nvPicPr>
        <p:blipFill>
          <a:blip r:embed="rId3"/>
          <a:stretch>
            <a:fillRect/>
          </a:stretch>
        </p:blipFill>
        <p:spPr>
          <a:xfrm>
            <a:off x="0" y="3259010"/>
            <a:ext cx="12192000" cy="3085630"/>
          </a:xfrm>
          <a:prstGeom prst="rect">
            <a:avLst/>
          </a:prstGeom>
        </p:spPr>
      </p:pic>
    </p:spTree>
    <p:extLst>
      <p:ext uri="{BB962C8B-B14F-4D97-AF65-F5344CB8AC3E}">
        <p14:creationId xmlns:p14="http://schemas.microsoft.com/office/powerpoint/2010/main" val="852410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00608" y="116305"/>
            <a:ext cx="8596668" cy="1320800"/>
          </a:xfrm>
        </p:spPr>
        <p:txBody>
          <a:bodyPr>
            <a:normAutofit fontScale="90000"/>
          </a:bodyPr>
          <a:lstStyle/>
          <a:p>
            <a:r>
              <a:rPr lang="nl-NL" dirty="0" smtClean="0"/>
              <a:t>Lees 2.3 banken kunnen de geldhoeveelheid vergroten tot opgave 2.14 en maak opgave 2.14 en 2.15</a:t>
            </a:r>
            <a:endParaRPr lang="nl-NL" dirty="0"/>
          </a:p>
        </p:txBody>
      </p:sp>
      <p:sp>
        <p:nvSpPr>
          <p:cNvPr id="3" name="Tijdelijke aanduiding voor inhoud 2"/>
          <p:cNvSpPr>
            <a:spLocks noGrp="1"/>
          </p:cNvSpPr>
          <p:nvPr>
            <p:ph idx="1"/>
          </p:nvPr>
        </p:nvSpPr>
        <p:spPr>
          <a:xfrm>
            <a:off x="677334" y="2160589"/>
            <a:ext cx="4785003" cy="3880773"/>
          </a:xfrm>
        </p:spPr>
        <p:txBody>
          <a:bodyPr>
            <a:normAutofit/>
          </a:bodyPr>
          <a:lstStyle/>
          <a:p>
            <a:r>
              <a:rPr lang="nl-NL" sz="2500" dirty="0" smtClean="0"/>
              <a:t>6 minuten de tijd, de eerste 3 minuten werk je zelfstandig.</a:t>
            </a:r>
          </a:p>
          <a:p>
            <a:r>
              <a:rPr lang="nl-NL" sz="2500" dirty="0" smtClean="0"/>
              <a:t>Eerder klaar? Kan je verder met opgave </a:t>
            </a:r>
            <a:r>
              <a:rPr lang="nl-NL" sz="2500" dirty="0" smtClean="0"/>
              <a:t>2.17 en 2.18</a:t>
            </a:r>
            <a:endParaRPr lang="nl-NL" sz="2500" dirty="0" smtClean="0"/>
          </a:p>
          <a:p>
            <a:r>
              <a:rPr lang="nl-NL" sz="2500" dirty="0" smtClean="0"/>
              <a:t>Kom je er niet uit, lees de tussengelegen stukken theorie of stel een vraag.</a:t>
            </a:r>
            <a:endParaRPr lang="nl-NL" sz="2500" dirty="0"/>
          </a:p>
        </p:txBody>
      </p:sp>
      <p:sp>
        <p:nvSpPr>
          <p:cNvPr id="9" name="Ovaal 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0" name="Ovaal 9"/>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11" name="Ovaal 10"/>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12" name="Ovaal 11"/>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13" name="Ovaal 1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14" name="Ovaal 13"/>
          <p:cNvSpPr/>
          <p:nvPr/>
        </p:nvSpPr>
        <p:spPr>
          <a:xfrm>
            <a:off x="5767194"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5" name="Ovaal 14"/>
          <p:cNvSpPr/>
          <p:nvPr/>
        </p:nvSpPr>
        <p:spPr>
          <a:xfrm>
            <a:off x="5767193"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6" name="Ovaal 15"/>
          <p:cNvSpPr/>
          <p:nvPr/>
        </p:nvSpPr>
        <p:spPr>
          <a:xfrm>
            <a:off x="5767193" y="195922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Tree>
    <p:extLst>
      <p:ext uri="{BB962C8B-B14F-4D97-AF65-F5344CB8AC3E}">
        <p14:creationId xmlns:p14="http://schemas.microsoft.com/office/powerpoint/2010/main" val="1373245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59000"/>
                                        <p:tgtEl>
                                          <p:spTgt spid="9"/>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heel(1)">
                                      <p:cBhvr>
                                        <p:cTn id="11" dur="59000"/>
                                        <p:tgtEl>
                                          <p:spTgt spid="10"/>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heel(1)">
                                      <p:cBhvr>
                                        <p:cTn id="15" dur="59000"/>
                                        <p:tgtEl>
                                          <p:spTgt spid="11"/>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heel(1)">
                                      <p:cBhvr>
                                        <p:cTn id="19" dur="59000"/>
                                        <p:tgtEl>
                                          <p:spTgt spid="12"/>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heel(1)">
                                      <p:cBhvr>
                                        <p:cTn id="23" dur="59000"/>
                                        <p:tgtEl>
                                          <p:spTgt spid="13"/>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heel(1)">
                                      <p:cBhvr>
                                        <p:cTn id="27" dur="59000"/>
                                        <p:tgtEl>
                                          <p:spTgt spid="14"/>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heel(1)">
                                      <p:cBhvr>
                                        <p:cTn id="31" dur="59000"/>
                                        <p:tgtEl>
                                          <p:spTgt spid="15"/>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heel(1)">
                                      <p:cBhvr>
                                        <p:cTn id="35" dur="59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46325"/>
          <a:stretch/>
        </p:blipFill>
        <p:spPr>
          <a:xfrm>
            <a:off x="0" y="57150"/>
            <a:ext cx="12192000" cy="773029"/>
          </a:xfrm>
          <a:prstGeom prst="rect">
            <a:avLst/>
          </a:prstGeom>
        </p:spPr>
      </p:pic>
      <p:pic>
        <p:nvPicPr>
          <p:cNvPr id="5" name="Afbeelding 4"/>
          <p:cNvPicPr>
            <a:picLocks noChangeAspect="1"/>
          </p:cNvPicPr>
          <p:nvPr/>
        </p:nvPicPr>
        <p:blipFill>
          <a:blip r:embed="rId2"/>
          <a:stretch>
            <a:fillRect/>
          </a:stretch>
        </p:blipFill>
        <p:spPr>
          <a:xfrm>
            <a:off x="0" y="57150"/>
            <a:ext cx="12192000" cy="1440196"/>
          </a:xfrm>
          <a:prstGeom prst="rect">
            <a:avLst/>
          </a:prstGeom>
        </p:spPr>
      </p:pic>
      <p:pic>
        <p:nvPicPr>
          <p:cNvPr id="6" name="Afbeelding 5"/>
          <p:cNvPicPr>
            <a:picLocks noChangeAspect="1"/>
          </p:cNvPicPr>
          <p:nvPr/>
        </p:nvPicPr>
        <p:blipFill>
          <a:blip r:embed="rId3"/>
          <a:stretch>
            <a:fillRect/>
          </a:stretch>
        </p:blipFill>
        <p:spPr>
          <a:xfrm>
            <a:off x="0" y="1441784"/>
            <a:ext cx="12192000" cy="741907"/>
          </a:xfrm>
          <a:prstGeom prst="rect">
            <a:avLst/>
          </a:prstGeom>
        </p:spPr>
      </p:pic>
    </p:spTree>
    <p:extLst>
      <p:ext uri="{BB962C8B-B14F-4D97-AF65-F5344CB8AC3E}">
        <p14:creationId xmlns:p14="http://schemas.microsoft.com/office/powerpoint/2010/main" val="2421924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Geldschepping.</a:t>
            </a:r>
            <a:endParaRPr lang="nl-NL" dirty="0"/>
          </a:p>
        </p:txBody>
      </p:sp>
      <p:sp>
        <p:nvSpPr>
          <p:cNvPr id="3" name="Tijdelijke aanduiding voor inhoud 2"/>
          <p:cNvSpPr>
            <a:spLocks noGrp="1"/>
          </p:cNvSpPr>
          <p:nvPr>
            <p:ph idx="1"/>
          </p:nvPr>
        </p:nvSpPr>
        <p:spPr>
          <a:xfrm>
            <a:off x="553453" y="1275347"/>
            <a:ext cx="8720549" cy="4766015"/>
          </a:xfrm>
        </p:spPr>
        <p:txBody>
          <a:bodyPr>
            <a:noAutofit/>
          </a:bodyPr>
          <a:lstStyle/>
          <a:p>
            <a:r>
              <a:rPr lang="nl-NL" sz="2500" dirty="0" smtClean="0"/>
              <a:t>Maatschappelijke geldhoeveelheid: de hoeveelheid geld die in omloop is:</a:t>
            </a:r>
          </a:p>
          <a:p>
            <a:r>
              <a:rPr lang="nl-NL" sz="2500" dirty="0" smtClean="0"/>
              <a:t>De bank kan op 2 manieren geld scheppen:</a:t>
            </a:r>
          </a:p>
          <a:p>
            <a:r>
              <a:rPr lang="nl-NL" sz="2500" dirty="0" smtClean="0"/>
              <a:t>Ze kunnen het geld wat mensen sparen uitlenen (de geld hoeveelheid veranderd niet, er wordt net zoveel gespaard als geld uitgeleend).</a:t>
            </a:r>
          </a:p>
          <a:p>
            <a:r>
              <a:rPr lang="nl-NL" sz="2500" dirty="0" smtClean="0"/>
              <a:t>Ze kunnen geld scheppen, zonder dat er geld tegenover staat lenen de banken geld uit.</a:t>
            </a:r>
          </a:p>
          <a:p>
            <a:r>
              <a:rPr lang="nl-NL" sz="2500" dirty="0" smtClean="0"/>
              <a:t>Kunnen ze dit oneindig doen?</a:t>
            </a:r>
          </a:p>
          <a:p>
            <a:r>
              <a:rPr lang="nl-NL" sz="2500" dirty="0" smtClean="0"/>
              <a:t>Nee! Want de bank moet wel voldoende geld hebben om het geld uit te keren als mensen het willen opnemen van de bank.</a:t>
            </a:r>
          </a:p>
        </p:txBody>
      </p:sp>
    </p:spTree>
    <p:extLst>
      <p:ext uri="{BB962C8B-B14F-4D97-AF65-F5344CB8AC3E}">
        <p14:creationId xmlns:p14="http://schemas.microsoft.com/office/powerpoint/2010/main" val="1737752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180474"/>
            <a:ext cx="8596668" cy="1749926"/>
          </a:xfrm>
        </p:spPr>
        <p:txBody>
          <a:bodyPr/>
          <a:lstStyle/>
          <a:p>
            <a:r>
              <a:rPr lang="nl-NL" dirty="0" smtClean="0"/>
              <a:t>Hoe werkt dit?</a:t>
            </a:r>
            <a:endParaRPr lang="nl-NL" dirty="0"/>
          </a:p>
        </p:txBody>
      </p:sp>
      <p:sp>
        <p:nvSpPr>
          <p:cNvPr id="3" name="Tijdelijke aanduiding voor inhoud 2"/>
          <p:cNvSpPr>
            <a:spLocks noGrp="1"/>
          </p:cNvSpPr>
          <p:nvPr>
            <p:ph idx="1"/>
          </p:nvPr>
        </p:nvSpPr>
        <p:spPr>
          <a:xfrm>
            <a:off x="300789" y="782053"/>
            <a:ext cx="8973213" cy="5259309"/>
          </a:xfrm>
        </p:spPr>
        <p:txBody>
          <a:bodyPr>
            <a:noAutofit/>
          </a:bodyPr>
          <a:lstStyle/>
          <a:p>
            <a:r>
              <a:rPr lang="nl-NL" sz="2300" dirty="0" smtClean="0"/>
              <a:t>Als je naar de bank gaat om geld te pinnen moeten de banken geld hebben.</a:t>
            </a:r>
          </a:p>
          <a:p>
            <a:r>
              <a:rPr lang="nl-NL" sz="2300" dirty="0" smtClean="0"/>
              <a:t>Wanneer ze alleen geld uitlenen wat andere mensen sparen is dit geen probleem, dan hebben ze voldoende geld daarentegen zodra ze geld scheppen en iedereen tegelijkertijd gaat geld opnemen hebben ze niet voldoende geld.</a:t>
            </a:r>
          </a:p>
          <a:p>
            <a:r>
              <a:rPr lang="nl-NL" sz="2300" dirty="0" smtClean="0"/>
              <a:t>Niet iedereen neemt tegelijkertijd geld op, maar toch moeten ze een minimaal bedrag van het uitgeleende geld in de bank hebben.</a:t>
            </a:r>
          </a:p>
          <a:p>
            <a:r>
              <a:rPr lang="nl-NL" sz="2300" dirty="0" smtClean="0"/>
              <a:t>Dit noemen we het  liquiditeitspercentage van de bank =</a:t>
            </a:r>
          </a:p>
          <a:p>
            <a:r>
              <a:rPr lang="nl-NL" sz="2300" dirty="0" smtClean="0"/>
              <a:t>Liquide middelen van de bank / rekening-</a:t>
            </a:r>
            <a:r>
              <a:rPr lang="nl-NL" sz="2300" dirty="0" err="1" smtClean="0"/>
              <a:t>courranttegoeden</a:t>
            </a:r>
            <a:r>
              <a:rPr lang="nl-NL" sz="2300" dirty="0"/>
              <a:t> </a:t>
            </a:r>
            <a:r>
              <a:rPr lang="nl-NL" sz="2300" dirty="0" smtClean="0"/>
              <a:t>* 100%.</a:t>
            </a:r>
          </a:p>
          <a:p>
            <a:r>
              <a:rPr lang="nl-NL" sz="2300" dirty="0" smtClean="0"/>
              <a:t>Een percentage van 25% betekend dat ze 25% van het totaal uitgeleende geld in de bank hebben. Vaak ligt het percentage een stuk lager.</a:t>
            </a:r>
          </a:p>
          <a:p>
            <a:endParaRPr lang="nl-NL" sz="2300" dirty="0" smtClean="0"/>
          </a:p>
        </p:txBody>
      </p:sp>
    </p:spTree>
    <p:extLst>
      <p:ext uri="{BB962C8B-B14F-4D97-AF65-F5344CB8AC3E}">
        <p14:creationId xmlns:p14="http://schemas.microsoft.com/office/powerpoint/2010/main" val="2816018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426</TotalTime>
  <Words>794</Words>
  <Application>Microsoft Office PowerPoint</Application>
  <PresentationFormat>Breedbeeld</PresentationFormat>
  <Paragraphs>82</Paragraphs>
  <Slides>14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14</vt:i4>
      </vt:variant>
    </vt:vector>
  </HeadingPairs>
  <TitlesOfParts>
    <vt:vector size="18" baseType="lpstr">
      <vt:lpstr>Arial</vt:lpstr>
      <vt:lpstr>Trebuchet MS</vt:lpstr>
      <vt:lpstr>Wingdings 3</vt:lpstr>
      <vt:lpstr>Facet</vt:lpstr>
      <vt:lpstr>Welkom havo 4.</vt:lpstr>
      <vt:lpstr>Agenda:</vt:lpstr>
      <vt:lpstr>Comparatieve kostenvoordeel </vt:lpstr>
      <vt:lpstr>hoe zien we dit.  </vt:lpstr>
      <vt:lpstr>PowerPoint-presentatie</vt:lpstr>
      <vt:lpstr>Lees 2.3 banken kunnen de geldhoeveelheid vergroten tot opgave 2.14 en maak opgave 2.14 en 2.15</vt:lpstr>
      <vt:lpstr>PowerPoint-presentatie</vt:lpstr>
      <vt:lpstr>Geldschepping.</vt:lpstr>
      <vt:lpstr>Hoe werkt dit?</vt:lpstr>
      <vt:lpstr>Maak opgave 2.17 en 2.19</vt:lpstr>
      <vt:lpstr>PowerPoint-presentatie</vt:lpstr>
      <vt:lpstr>Lees paragraaf 2.4 en maak opgave 2.20 t/m 2.22</vt:lpstr>
      <vt:lpstr>PowerPoint-presentatie</vt:lpstr>
      <vt:lpstr>Recap:</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Jacobs, B (Bas)</cp:lastModifiedBy>
  <cp:revision>44</cp:revision>
  <dcterms:created xsi:type="dcterms:W3CDTF">2017-08-27T09:00:36Z</dcterms:created>
  <dcterms:modified xsi:type="dcterms:W3CDTF">2017-09-10T09:16:31Z</dcterms:modified>
</cp:coreProperties>
</file>